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705" r:id="rId4"/>
    <p:sldId id="706" r:id="rId5"/>
    <p:sldId id="833" r:id="rId6"/>
    <p:sldId id="600" r:id="rId7"/>
    <p:sldId id="601" r:id="rId8"/>
    <p:sldId id="662" r:id="rId9"/>
    <p:sldId id="668" r:id="rId10"/>
    <p:sldId id="663" r:id="rId11"/>
    <p:sldId id="664" r:id="rId12"/>
    <p:sldId id="665" r:id="rId13"/>
    <p:sldId id="666" r:id="rId14"/>
    <p:sldId id="605" r:id="rId15"/>
    <p:sldId id="667" r:id="rId16"/>
    <p:sldId id="669" r:id="rId17"/>
    <p:sldId id="672" r:id="rId18"/>
    <p:sldId id="673" r:id="rId19"/>
    <p:sldId id="606" r:id="rId20"/>
    <p:sldId id="671" r:id="rId21"/>
    <p:sldId id="609" r:id="rId22"/>
    <p:sldId id="608" r:id="rId23"/>
    <p:sldId id="83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C3A3880-EDCC-F54A-A017-307E1386B2DA}">
          <p14:sldIdLst>
            <p14:sldId id="256"/>
            <p14:sldId id="258"/>
            <p14:sldId id="705"/>
          </p14:sldIdLst>
        </p14:section>
        <p14:section name="Untitled Section" id="{070743F3-7640-2D49-94FD-6481FE12F621}">
          <p14:sldIdLst>
            <p14:sldId id="706"/>
          </p14:sldIdLst>
        </p14:section>
        <p14:section name="Untitled Section" id="{CE04DC1B-E04B-9C47-9C43-508BA7A0CEA8}">
          <p14:sldIdLst>
            <p14:sldId id="833"/>
            <p14:sldId id="600"/>
            <p14:sldId id="601"/>
            <p14:sldId id="662"/>
            <p14:sldId id="668"/>
            <p14:sldId id="663"/>
            <p14:sldId id="664"/>
            <p14:sldId id="665"/>
            <p14:sldId id="666"/>
            <p14:sldId id="605"/>
            <p14:sldId id="667"/>
            <p14:sldId id="669"/>
            <p14:sldId id="672"/>
            <p14:sldId id="673"/>
            <p14:sldId id="606"/>
            <p14:sldId id="671"/>
            <p14:sldId id="609"/>
            <p14:sldId id="608"/>
            <p14:sldId id="83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>
      <p:cViewPr varScale="1">
        <p:scale>
          <a:sx n="122" d="100"/>
          <a:sy n="122" d="100"/>
        </p:scale>
        <p:origin x="74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9440AF-636E-2449-B51D-53F29CDCBE0C}" type="datetimeFigureOut">
              <a:rPr lang="en-US" smtClean="0"/>
              <a:t>9/9/24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2AD73C-8973-EA45-9F68-00038AF7E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330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welcome to engineering visual interfaces for data science.  I'm Dr </a:t>
            </a:r>
            <a:r>
              <a:rPr lang="en-US" dirty="0" err="1"/>
              <a:t>Aurisano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Thanks for finding the class on Zoom.  Hopefully we will be in person again soon.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If anyone out there is comfortable turning on their cameras, that is lovely- then I feel like I am talking to students, rather than to myself.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Here’s our plan for today: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 I’m going to introduce myself, so you know a bit about me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 we are going to get to know each other, in Zoom breakout rooms.  This will give us a chance to make sure that Zoom breakout rooms work, and we all know how to access them.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Then, I am going to walk through the structure, and plan for the course.  I want to make sure everyone knows how the course will work, and what to expect, and also a bit about why the course is designed this way.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 I am going to introduce the class, and what the class is about.  Since this is a new class, and one of just a few classes in human centered computing here at UC, I wanted to give an overview of the topic.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 I have an introductory activity, which we will do in breakout rooms, and which I think will help motivate the discussion on Wednesday, and getting into the meat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BCFF83-FE40-E34E-9A43-68AFB1B451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24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9C151-7304-EE39-E7E4-C0BA0EB0D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567BA1-DEBF-96B2-5A18-7571BAB2E7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BAC60-BB33-BC98-193E-F6318B1BF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2F9A1-441D-03C0-7A8B-83AE52913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E0B0E-F7ED-9FF7-96BF-C0722608E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733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DF0E3-C5C0-2EA9-9F6E-B25B521ED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19C50D-BB53-B290-649E-CD0A9909F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04158-DF16-DDDC-2F13-F649B93CF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7F246-B695-CE15-301E-274CE2029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26FDC-59B2-8607-F9E9-0E7705805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040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456AFD-70B3-E8C3-B5D4-F52D1BA3D4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A12603-FFF1-876F-5376-9D5A980CA3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71507-2FAF-B7C5-68BA-744FE04DB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4897C-35D9-215D-16AC-37247B884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D550A-329C-A76A-C71B-8103D9219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362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9E328-7020-EC51-BC0A-346FF7965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83B03-04BC-55D2-74F5-AA15C44F2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DCD4C-D2FF-8B00-B3D8-ABB4FB236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0F6F0-CB3E-CFA8-C21D-67314EC01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57001-178C-184D-864D-F0AFD06EF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020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11B20-2F16-758B-2722-4DEE2E4A4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A4A8-DB8D-0760-0BAD-122F58926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F0472-DBA8-6314-46BA-2BE131121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E71C8-AB4C-B24E-3534-331E7352A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FF064-1940-584C-C93B-F2282FD7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45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DC603-692D-E82B-E11E-1BCBA43E5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E54C9-8F19-946F-CA7A-2596AAB01D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FB012-061E-CB24-9528-CC307B1705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7A7053-7B9A-243C-3DC2-884E1CD72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A58E3-701D-62E6-7D50-7F64FAC59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426761-8438-4140-C1C9-5F955796E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344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CEBD9-2D57-526B-51A8-36A2F6A0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66C5D-4AD8-56E6-DE60-05DA4137F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063E14-D3DC-BC6D-9169-0EB1E51AC3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E2C105-4FFE-5871-D689-687EA79FBD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B872A8-772F-983E-71B0-C74AC690FC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4248EF-3468-422E-B80F-CA4948512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E4834C-039D-EFDA-7BC5-B396959B9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432076-02B7-0E9D-7293-9F47FCD92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62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C4214-59C6-BBED-3D3D-122633E8D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FE91A1-1530-ED5B-C734-47E6C04A0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C93537-1468-EEDC-1574-FF50BC929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0470C6-77B9-C478-3841-B7B9928CE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251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6438C2-0CEF-F8DF-DDE3-519C8A97C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C577F9-4C94-15A3-5273-ACB24F268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257271-A08F-EE8D-8735-DC18F0C71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0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3F2DB-4A31-D261-C98B-A376A5AE4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9FC22-46B4-D475-3A57-8C586DC92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E418E9-7DDD-B596-28D8-0233A73240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3E2504-8D35-497A-CBF5-7E829BE16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63A07B-72D7-5469-FED8-ABE0B4034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DE073-FFB5-DC9C-8802-797600B2A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12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7F944-C376-DAD8-D665-5CF3D17B0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8BF10F-0D37-110F-60C3-8B34EE6171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6E3DCB-3B3F-8933-3298-5AA7BE2704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7472C3-2EED-FD98-9167-CABF4B707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CAD8C3-E4CF-B38E-9A3D-8CCB86CBC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0C8C0A-ACFD-4FA2-0E8F-D5CF226BB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616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40A48F-A87E-65C7-BD93-5E3F7FF99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F14D0E-1664-5979-1B8D-C15F3DED4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3B996-3C27-72D7-F591-6B20BE34ED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179B06-951E-514D-B757-841AEC95F9CC}" type="datetimeFigureOut">
              <a:rPr lang="en-US" smtClean="0"/>
              <a:t>9/9/24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63E93-B570-65B5-F98A-FEB2AFCF4E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F5FDC-A6E8-D7D1-6515-678ECA57B2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18BB71-26F8-2D49-ABFD-11684DCFF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31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A47A4-2886-A562-9ACD-DAF355D835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25E32B-243C-51AE-C618-2D55617365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646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B1A6A-6CCB-25EE-61DB-E01F0A2C2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this?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B94C2-ED21-0A3C-9D05-BD1F5FB49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466" y="1868267"/>
            <a:ext cx="381482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Example- </a:t>
            </a:r>
            <a:r>
              <a:rPr lang="en-US" dirty="0" err="1"/>
              <a:t>Omnigraffle</a:t>
            </a:r>
            <a:r>
              <a:rPr lang="en-US" dirty="0"/>
              <a:t>, vector graphics software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Consider also Adobe software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Are you open to watching a tutorial to learn this? 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8275DDA-FC21-AED5-DD82-FFEA6E36F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6802" y="1837200"/>
            <a:ext cx="7772400" cy="441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005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4596F-9469-C4B0-87F1-FD85A464E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these different? </a:t>
            </a:r>
          </a:p>
        </p:txBody>
      </p: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67B4E0C0-1AC9-ABB3-E060-598E7C432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30" y="1936651"/>
            <a:ext cx="5911970" cy="3237234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6605D2E-9D97-1651-4426-7AD9C4604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628" y="1936651"/>
            <a:ext cx="5700970" cy="323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313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BAAEE-3191-7EC6-4A5A-8B84AA636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by doing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79CCE-1D4B-7B82-A6B9-330B40B25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13476" cy="4351338"/>
          </a:xfrm>
        </p:spPr>
        <p:txBody>
          <a:bodyPr/>
          <a:lstStyle/>
          <a:p>
            <a:r>
              <a:rPr lang="en-US" dirty="0"/>
              <a:t>Casual users</a:t>
            </a:r>
          </a:p>
          <a:p>
            <a:r>
              <a:rPr lang="en-US" dirty="0"/>
              <a:t>Tasks not for work</a:t>
            </a:r>
          </a:p>
          <a:p>
            <a:r>
              <a:rPr lang="en-US" dirty="0"/>
              <a:t>The task is not too complex</a:t>
            </a:r>
          </a:p>
          <a:p>
            <a:pPr lvl="1"/>
            <a:r>
              <a:rPr lang="en-US" dirty="0"/>
              <a:t>Find houses that fit my criteria</a:t>
            </a:r>
          </a:p>
          <a:p>
            <a:pPr lvl="1"/>
            <a:r>
              <a:rPr lang="en-US" dirty="0"/>
              <a:t>Browse them</a:t>
            </a:r>
          </a:p>
          <a:p>
            <a:r>
              <a:rPr lang="en-US" dirty="0"/>
              <a:t>Have other options if your UI is not working for them</a:t>
            </a:r>
          </a:p>
          <a:p>
            <a:endParaRPr lang="en-US" dirty="0"/>
          </a:p>
        </p:txBody>
      </p: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1FB69894-669F-3042-8D14-2743ACE57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90688"/>
            <a:ext cx="5911970" cy="323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9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BAAEE-3191-7EC6-4A5A-8B84AA636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Might learn through a manual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79CCE-1D4B-7B82-A6B9-330B40B25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13476" cy="4351338"/>
          </a:xfrm>
        </p:spPr>
        <p:txBody>
          <a:bodyPr/>
          <a:lstStyle/>
          <a:p>
            <a:r>
              <a:rPr lang="en-US" dirty="0"/>
              <a:t>Complex tasks</a:t>
            </a:r>
          </a:p>
          <a:p>
            <a:pPr lvl="1"/>
            <a:r>
              <a:rPr lang="en-US" dirty="0"/>
              <a:t>Need lots of features to design a graphic to your specifications</a:t>
            </a:r>
          </a:p>
          <a:p>
            <a:r>
              <a:rPr lang="en-US" dirty="0"/>
              <a:t>Professional users</a:t>
            </a:r>
          </a:p>
          <a:p>
            <a:pPr lvl="1"/>
            <a:r>
              <a:rPr lang="en-US" dirty="0"/>
              <a:t>Willing to invest time to learn these features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80CA77F-F623-C30E-F94A-7855DA0DE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213" y="1670431"/>
            <a:ext cx="6271715" cy="356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3877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55AE1-346D-DF3C-5B13-19DAC162A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complicate this simple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99A1E-6C96-5C89-39FC-90A9AA1B6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Do you think there are users of applications like Zillow who are</a:t>
            </a:r>
          </a:p>
          <a:p>
            <a:pPr marL="0" indent="0">
              <a:buNone/>
            </a:pPr>
            <a:r>
              <a:rPr lang="en-US" dirty="0"/>
              <a:t>	Professionals</a:t>
            </a:r>
          </a:p>
          <a:p>
            <a:pPr marL="0" indent="0">
              <a:buNone/>
            </a:pPr>
            <a:r>
              <a:rPr lang="en-US" dirty="0"/>
              <a:t>	Trying to accomplish complex tasks, and need additional features</a:t>
            </a:r>
          </a:p>
          <a:p>
            <a:pPr marL="0" indent="0">
              <a:buNone/>
            </a:pPr>
            <a:r>
              <a:rPr lang="en-US" dirty="0"/>
              <a:t>	Willing to invest time watching a tutorial, reading a handbook? </a:t>
            </a:r>
          </a:p>
        </p:txBody>
      </p:sp>
      <p:pic>
        <p:nvPicPr>
          <p:cNvPr id="4" name="Picture 3" descr="A screenshot of a map&#10;&#10;Description automatically generated">
            <a:extLst>
              <a:ext uri="{FF2B5EF4-FFF2-40B4-BE49-F238E27FC236}">
                <a16:creationId xmlns:a16="http://schemas.microsoft.com/office/drawing/2014/main" id="{E3677CE4-728B-DCF1-8212-047E05154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32" y="3958356"/>
            <a:ext cx="4628643" cy="253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52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55AE1-346D-DF3C-5B13-19DAC162A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complicate this simple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99A1E-6C96-5C89-39FC-90A9AA1B6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7036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Do you think there are users of applications like </a:t>
            </a:r>
            <a:r>
              <a:rPr lang="en-US" dirty="0" err="1"/>
              <a:t>Omnigraffle</a:t>
            </a:r>
            <a:r>
              <a:rPr lang="en-US" dirty="0"/>
              <a:t> who are</a:t>
            </a:r>
          </a:p>
          <a:p>
            <a:pPr marL="0" indent="0">
              <a:buNone/>
            </a:pPr>
            <a:r>
              <a:rPr lang="en-US" dirty="0"/>
              <a:t>	Not serious professionals</a:t>
            </a:r>
          </a:p>
          <a:p>
            <a:pPr marL="0" indent="0">
              <a:buNone/>
            </a:pPr>
            <a:r>
              <a:rPr lang="en-US" dirty="0"/>
              <a:t>	Just want to get started with a simple diagram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A77635A-CCF7-99D2-9989-B6AFA0F9A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60" y="3895990"/>
            <a:ext cx="4960566" cy="281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937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74EA6-2734-EA03-5E89-4BAA3717C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Diversity of users</a:t>
            </a:r>
            <a:br>
              <a:rPr lang="en-US" dirty="0"/>
            </a:br>
            <a:r>
              <a:rPr lang="en-US" dirty="0"/>
              <a:t>might require a couple of learning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9E62C-8457-AC6B-4A96-3FCE017BB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way for casual users to get started right away accomplishing straightforward tasks</a:t>
            </a:r>
          </a:p>
          <a:p>
            <a:r>
              <a:rPr lang="en-US" dirty="0"/>
              <a:t>A way for serious users to learn advanced features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Often need to consider both</a:t>
            </a:r>
          </a:p>
        </p:txBody>
      </p:sp>
    </p:spTree>
    <p:extLst>
      <p:ext uri="{BB962C8B-B14F-4D97-AF65-F5344CB8AC3E}">
        <p14:creationId xmlns:p14="http://schemas.microsoft.com/office/powerpoint/2010/main" val="2052745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60163-8970-6F05-4692-EC562808A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learning by doing doesn’t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39A16-443D-701D-3404-71079EE14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Anyone have an example of not being able to learn an interface by trying to accomplish a task? </a:t>
            </a:r>
          </a:p>
        </p:txBody>
      </p:sp>
    </p:spTree>
    <p:extLst>
      <p:ext uri="{BB962C8B-B14F-4D97-AF65-F5344CB8AC3E}">
        <p14:creationId xmlns:p14="http://schemas.microsoft.com/office/powerpoint/2010/main" val="471289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7136F-3521-BC52-C0D4-6C33D1AB7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example of wanting to learn by doing, but can’t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B5226-0802-5A95-0D54-0B18DB5A6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3155066" cy="1325563"/>
          </a:xfrm>
        </p:spPr>
        <p:txBody>
          <a:bodyPr/>
          <a:lstStyle/>
          <a:p>
            <a:r>
              <a:rPr lang="en-US" dirty="0"/>
              <a:t>Travel booking through UC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F5F2EA2-52F1-A891-068F-BE40F9239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536" y="1400536"/>
            <a:ext cx="7772400" cy="4946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909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B461-155A-3D37-744E-0D4466FCA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by seeking help?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A614C-4032-CDA3-E37D-D2AADC728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51700" cy="4667250"/>
          </a:xfrm>
        </p:spPr>
        <p:txBody>
          <a:bodyPr>
            <a:normAutofit fontScale="92500"/>
          </a:bodyPr>
          <a:lstStyle/>
          <a:p>
            <a:r>
              <a:rPr lang="en-US" dirty="0"/>
              <a:t>Users resort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seeking help when they get stuck</a:t>
            </a:r>
          </a:p>
          <a:p>
            <a:r>
              <a:rPr lang="en-US" dirty="0"/>
              <a:t>User is trying to accomplish a task</a:t>
            </a:r>
          </a:p>
          <a:p>
            <a:r>
              <a:rPr lang="en-US" dirty="0"/>
              <a:t>They have a problem and are looking for a solution</a:t>
            </a:r>
          </a:p>
          <a:p>
            <a:endParaRPr lang="en-US" dirty="0"/>
          </a:p>
          <a:p>
            <a:r>
              <a:rPr lang="en-US" dirty="0"/>
              <a:t>Last resort options:</a:t>
            </a:r>
          </a:p>
          <a:p>
            <a:pPr lvl="1"/>
            <a:r>
              <a:rPr lang="en-US" dirty="0"/>
              <a:t>Chatbots to help</a:t>
            </a:r>
          </a:p>
          <a:p>
            <a:pPr lvl="1"/>
            <a:r>
              <a:rPr lang="en-US" dirty="0"/>
              <a:t>Help buttons</a:t>
            </a:r>
          </a:p>
          <a:p>
            <a:pPr lvl="1"/>
            <a:r>
              <a:rPr lang="en-US" dirty="0"/>
              <a:t>Search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Giving these help options is good, but not enough</a:t>
            </a:r>
          </a:p>
        </p:txBody>
      </p:sp>
      <p:pic>
        <p:nvPicPr>
          <p:cNvPr id="1028" name="Picture 4" descr="Office Assistant - Wikipedia">
            <a:extLst>
              <a:ext uri="{FF2B5EF4-FFF2-40B4-BE49-F238E27FC236}">
                <a16:creationId xmlns:a16="http://schemas.microsoft.com/office/drawing/2014/main" id="{9CEB9B62-8131-DC4F-A22F-07EA307D7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4479" y="848167"/>
            <a:ext cx="2472963" cy="58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3115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FD31A-113F-4F49-8358-0AAB545C6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Design: Monday Week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E574D-13A6-554C-9BD2-1B8FBDA8F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Dr. Jillian </a:t>
            </a:r>
            <a:r>
              <a:rPr lang="en-US" dirty="0" err="1"/>
              <a:t>Aurisano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Plan for today: </a:t>
            </a:r>
          </a:p>
          <a:p>
            <a:pPr lvl="1"/>
            <a:r>
              <a:rPr lang="en-US" dirty="0"/>
              <a:t>Announcements/Course logistics</a:t>
            </a:r>
          </a:p>
          <a:p>
            <a:pPr lvl="1"/>
            <a:r>
              <a:rPr lang="en-US" dirty="0"/>
              <a:t>Learning and discovering UI features 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0819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B461-155A-3D37-744E-0D4466FCA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by seeking help?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A614C-4032-CDA3-E37D-D2AADC728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51700" cy="4667250"/>
          </a:xfrm>
        </p:spPr>
        <p:txBody>
          <a:bodyPr>
            <a:normAutofit/>
          </a:bodyPr>
          <a:lstStyle/>
          <a:p>
            <a:r>
              <a:rPr lang="en-US" dirty="0"/>
              <a:t>If you are going to provide help options, there are ways to do it well</a:t>
            </a:r>
          </a:p>
          <a:p>
            <a:pPr lvl="1"/>
            <a:r>
              <a:rPr lang="en-US" dirty="0"/>
              <a:t>Searchable help topics</a:t>
            </a:r>
          </a:p>
          <a:p>
            <a:pPr lvl="1"/>
            <a:r>
              <a:rPr lang="en-US" dirty="0"/>
              <a:t>Overlays on the interface</a:t>
            </a:r>
          </a:p>
          <a:p>
            <a:pPr lvl="1"/>
            <a:endParaRPr lang="en-US" dirty="0"/>
          </a:p>
          <a:p>
            <a:r>
              <a:rPr lang="en-US" dirty="0"/>
              <a:t>But still- not the ultimate goal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2" descr="https://lh3.googleusercontent.com/H7Sz5CGfe8279XFR_2owslzAhhXr5oBGkj7145Vkd3OUQJE5Vs4dCD6UPg-Q5Toqoth7wzFT6BdKyFCe_JmaOOomwtg6Qwd0m-MrAf3qyhMdqFVqWPHsb_ec2Rir8lQ-m4KMwFAD">
            <a:extLst>
              <a:ext uri="{FF2B5EF4-FFF2-40B4-BE49-F238E27FC236}">
                <a16:creationId xmlns:a16="http://schemas.microsoft.com/office/drawing/2014/main" id="{62014C27-7D0B-0240-EB3E-16DAC2EF5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508" y="301143"/>
            <a:ext cx="3311860" cy="10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lated image">
            <a:extLst>
              <a:ext uri="{FF2B5EF4-FFF2-40B4-BE49-F238E27FC236}">
                <a16:creationId xmlns:a16="http://schemas.microsoft.com/office/drawing/2014/main" id="{48B0036D-B089-87EE-C478-250B1827A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556" y="2081213"/>
            <a:ext cx="2815994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473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F542F-67B8-D579-E145-9C93ADACF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by watching others?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3713C-FFA0-BE9F-266E-BD661C4776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249" y="1800225"/>
            <a:ext cx="4902976" cy="4351338"/>
          </a:xfrm>
        </p:spPr>
        <p:txBody>
          <a:bodyPr/>
          <a:lstStyle/>
          <a:p>
            <a:r>
              <a:rPr lang="en-US" dirty="0"/>
              <a:t>You watch someone use something</a:t>
            </a:r>
          </a:p>
          <a:p>
            <a:r>
              <a:rPr lang="en-US" dirty="0"/>
              <a:t>Ok for some circumstances</a:t>
            </a:r>
          </a:p>
          <a:p>
            <a:pPr lvl="1"/>
            <a:r>
              <a:rPr lang="en-US" dirty="0"/>
              <a:t>Some professional UIs</a:t>
            </a:r>
          </a:p>
        </p:txBody>
      </p:sp>
      <p:pic>
        <p:nvPicPr>
          <p:cNvPr id="4" name="Picture 2" descr="https://lh4.googleusercontent.com/O8usOmg2go5uAL42RjUO1oMdi7peRs2M7zyJTTzCoxJJVv_5VewFgJc6gnuv_Jqlyc3zTOLBWL5-F2_VAP1Zf-rxZYK7B-ccq3-E6eLyvDQuefumwYUknoajOCcNzd7Uee75Okyh">
            <a:extLst>
              <a:ext uri="{FF2B5EF4-FFF2-40B4-BE49-F238E27FC236}">
                <a16:creationId xmlns:a16="http://schemas.microsoft.com/office/drawing/2014/main" id="{D6A9D810-31A9-E72E-FB9C-D0AEDEDF5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6225" y="2984499"/>
            <a:ext cx="6382526" cy="360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67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DADCD-976A-4F2A-007E-C728B21ED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for UI Designers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BFD85-E85D-26E4-C4DF-3B2AEF3F7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want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match the design to the user’s goals </a:t>
            </a:r>
          </a:p>
          <a:p>
            <a:pPr marL="0" indent="0">
              <a:buNone/>
            </a:pPr>
            <a:r>
              <a:rPr lang="en-US" dirty="0"/>
              <a:t>So, we need to:</a:t>
            </a:r>
          </a:p>
          <a:p>
            <a:r>
              <a:rPr lang="en-US" dirty="0"/>
              <a:t>Know who the users are</a:t>
            </a:r>
          </a:p>
          <a:p>
            <a:r>
              <a:rPr lang="en-US" dirty="0"/>
              <a:t>Know the users’ goals when you design</a:t>
            </a:r>
          </a:p>
          <a:p>
            <a:endParaRPr lang="en-US" dirty="0"/>
          </a:p>
          <a:p>
            <a:r>
              <a:rPr lang="en-US" dirty="0"/>
              <a:t>Process for collecting this information -&gt;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user centered design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2001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CBD95-A7B2-2182-F8F0-99F1583B3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E249A-A63F-83D5-9B31-05F4F933A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discover how to operate something by perceiving its action possibilities (affordances)</a:t>
            </a:r>
          </a:p>
          <a:p>
            <a:r>
              <a:rPr lang="en-US" dirty="0"/>
              <a:t>We learn by doing- trying to accomplish our goals</a:t>
            </a:r>
          </a:p>
          <a:p>
            <a:endParaRPr lang="en-US" dirty="0"/>
          </a:p>
          <a:p>
            <a:r>
              <a:rPr lang="en-US" dirty="0"/>
              <a:t>We can promote learning by doing through</a:t>
            </a:r>
          </a:p>
          <a:p>
            <a:pPr lvl="1"/>
            <a:r>
              <a:rPr lang="en-US" dirty="0"/>
              <a:t>Feedback</a:t>
            </a:r>
          </a:p>
          <a:p>
            <a:pPr lvl="1"/>
            <a:r>
              <a:rPr lang="en-US" dirty="0"/>
              <a:t>Consistency 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676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DFB2A-313A-0E9B-201E-BBC5C1BB4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/ Course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70C85-8EAF-9A47-5380-1C080A028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Homework 2- Questions?  </a:t>
            </a:r>
          </a:p>
          <a:p>
            <a:pPr lvl="1"/>
            <a:r>
              <a:rPr lang="en-US" dirty="0"/>
              <a:t>Change- see announcement</a:t>
            </a:r>
          </a:p>
          <a:p>
            <a:pPr lvl="1"/>
            <a:r>
              <a:rPr lang="en-US" dirty="0"/>
              <a:t>Ask Discord if you encounter coding issues, installation problems, VS code questions.   This is always faster than asking me!</a:t>
            </a:r>
          </a:p>
          <a:p>
            <a:r>
              <a:rPr lang="en-US" dirty="0"/>
              <a:t>Project 1- Questions?</a:t>
            </a:r>
          </a:p>
          <a:p>
            <a:r>
              <a:rPr lang="en-US" dirty="0"/>
              <a:t>Homework 3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663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F280C-4D70-1919-FF0B-C3A7879BB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0574D-D7A2-3E7F-2716-CB3043FA3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Our goal is to create Usable Interfaces</a:t>
            </a:r>
          </a:p>
          <a:p>
            <a:pPr lvl="1"/>
            <a:r>
              <a:rPr lang="en-US" dirty="0"/>
              <a:t>Usability -&gt; Learnability, Efficiency, Safety</a:t>
            </a:r>
          </a:p>
          <a:p>
            <a:r>
              <a:rPr lang="en-US" dirty="0"/>
              <a:t>We need to center our designs on our user’s goals and needs</a:t>
            </a:r>
          </a:p>
          <a:p>
            <a:pPr lvl="1"/>
            <a:r>
              <a:rPr lang="en-US" dirty="0"/>
              <a:t>Which we capture through engagement with users</a:t>
            </a:r>
          </a:p>
          <a:p>
            <a:r>
              <a:rPr lang="en-US" dirty="0"/>
              <a:t>Sketching helps us implement lightweight versions of ideas, to test and get feedback before developing</a:t>
            </a:r>
          </a:p>
          <a:p>
            <a:r>
              <a:rPr lang="en-US" dirty="0"/>
              <a:t>There are coding languages (e.g., html, </a:t>
            </a:r>
            <a:r>
              <a:rPr lang="en-US" dirty="0" err="1"/>
              <a:t>css</a:t>
            </a:r>
            <a:r>
              <a:rPr lang="en-US" dirty="0"/>
              <a:t>, </a:t>
            </a:r>
            <a:r>
              <a:rPr lang="en-US" dirty="0" err="1"/>
              <a:t>javascript</a:t>
            </a:r>
            <a:r>
              <a:rPr lang="en-US" dirty="0"/>
              <a:t>) that enable us to translate visual elements into interactive websites.  </a:t>
            </a:r>
          </a:p>
          <a:p>
            <a:r>
              <a:rPr lang="en-US" dirty="0"/>
              <a:t>Svelte is an example of a framework- which aims to better organize the development process </a:t>
            </a:r>
          </a:p>
        </p:txBody>
      </p:sp>
    </p:spTree>
    <p:extLst>
      <p:ext uri="{BB962C8B-B14F-4D97-AF65-F5344CB8AC3E}">
        <p14:creationId xmlns:p14="http://schemas.microsoft.com/office/powerpoint/2010/main" val="1685703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46480-A722-1BB2-37F3-5005CC764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09D90-AD86-8757-B1E7-DC0F1EC54B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Learnability</a:t>
            </a:r>
          </a:p>
          <a:p>
            <a:pPr lvl="1"/>
            <a:r>
              <a:rPr lang="en-US" dirty="0"/>
              <a:t>How easy is the interface to learn?</a:t>
            </a:r>
          </a:p>
          <a:p>
            <a:r>
              <a:rPr lang="en-US" dirty="0"/>
              <a:t>Efficiency</a:t>
            </a:r>
          </a:p>
          <a:p>
            <a:pPr lvl="1"/>
            <a:r>
              <a:rPr lang="en-US" dirty="0"/>
              <a:t>How efficiently can users accomplish their tasks with the interface?</a:t>
            </a:r>
          </a:p>
          <a:p>
            <a:r>
              <a:rPr lang="en-US" dirty="0"/>
              <a:t>Safety/Errors</a:t>
            </a:r>
          </a:p>
          <a:p>
            <a:pPr lvl="1"/>
            <a:r>
              <a:rPr lang="en-US" dirty="0"/>
              <a:t>Are errors few and easy to recover from </a:t>
            </a:r>
          </a:p>
        </p:txBody>
      </p:sp>
    </p:spTree>
    <p:extLst>
      <p:ext uri="{BB962C8B-B14F-4D97-AF65-F5344CB8AC3E}">
        <p14:creationId xmlns:p14="http://schemas.microsoft.com/office/powerpoint/2010/main" val="3090433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B1A6A-6CCB-25EE-61DB-E01F0A2C2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learn to use a new interface?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B94C2-ED21-0A3C-9D05-BD1F5FB49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Discussion:</a:t>
            </a:r>
          </a:p>
          <a:p>
            <a:pPr lvl="1"/>
            <a:r>
              <a:rPr lang="en-US" dirty="0"/>
              <a:t>Think of a new interface you needed to use</a:t>
            </a:r>
          </a:p>
          <a:p>
            <a:pPr lvl="1"/>
            <a:r>
              <a:rPr lang="en-US" dirty="0"/>
              <a:t>An app, on a device, a webpage… </a:t>
            </a:r>
          </a:p>
          <a:p>
            <a:pPr lvl="1"/>
            <a:r>
              <a:rPr lang="en-US" dirty="0"/>
              <a:t>Talk to your neighbors about the experience- how do you remember learning this interface? </a:t>
            </a:r>
          </a:p>
          <a:p>
            <a:r>
              <a:rPr lang="en-US" dirty="0"/>
              <a:t>How did you approach this new UI?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320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5259E-569E-1FFD-0B69-7C2CD3FA0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cases users learn by doing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B9F08-E6D7-E612-BDE3-5F8D981C6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Users often don’t start using a UI with the goal of learning the UI</a:t>
            </a:r>
          </a:p>
          <a:p>
            <a:r>
              <a:rPr lang="en-US" dirty="0"/>
              <a:t>User’s typically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try to do what they want to do</a:t>
            </a:r>
            <a:r>
              <a:rPr lang="en-US" dirty="0"/>
              <a:t>, they have 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goal</a:t>
            </a:r>
            <a:r>
              <a:rPr lang="en-US" dirty="0"/>
              <a:t> in mind</a:t>
            </a:r>
          </a:p>
          <a:p>
            <a:r>
              <a:rPr lang="en-US" dirty="0"/>
              <a:t>They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explore</a:t>
            </a:r>
            <a:r>
              <a:rPr lang="en-US" dirty="0"/>
              <a:t> the interface to see if they can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figure out how to do it.  </a:t>
            </a:r>
          </a:p>
        </p:txBody>
      </p:sp>
    </p:spTree>
    <p:extLst>
      <p:ext uri="{BB962C8B-B14F-4D97-AF65-F5344CB8AC3E}">
        <p14:creationId xmlns:p14="http://schemas.microsoft.com/office/powerpoint/2010/main" val="3592808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B1A6A-6CCB-25EE-61DB-E01F0A2C2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learn to use a new interface?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B94C2-ED21-0A3C-9D05-BD1F5FB49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467" y="1868267"/>
            <a:ext cx="258790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Example- Zillow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Why is someone going to Zillow?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Would you watch a tutorial or read a help manual? </a:t>
            </a:r>
          </a:p>
        </p:txBody>
      </p:sp>
      <p:pic>
        <p:nvPicPr>
          <p:cNvPr id="6" name="Picture 5" descr="A screenshot of a map&#10;&#10;Description automatically generated">
            <a:extLst>
              <a:ext uri="{FF2B5EF4-FFF2-40B4-BE49-F238E27FC236}">
                <a16:creationId xmlns:a16="http://schemas.microsoft.com/office/drawing/2014/main" id="{DF26FBD7-8600-882E-3AB7-4347E849E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509" y="1751455"/>
            <a:ext cx="7772400" cy="42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467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5259E-569E-1FFD-0B69-7C2CD3FA0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5380" cy="1325563"/>
          </a:xfrm>
        </p:spPr>
        <p:txBody>
          <a:bodyPr/>
          <a:lstStyle/>
          <a:p>
            <a:r>
              <a:rPr lang="en-US" dirty="0"/>
              <a:t>In general, users are not there to learn your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B9F08-E6D7-E612-BDE3-5F8D981C6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Users are more interested in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achieving their goal </a:t>
            </a:r>
            <a:r>
              <a:rPr lang="en-US" dirty="0"/>
              <a:t>than in learning your interface</a:t>
            </a:r>
          </a:p>
          <a:p>
            <a:r>
              <a:rPr lang="en-US" dirty="0"/>
              <a:t>As a UI designer your job is to clearly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communicate how to use the UI, through the design, </a:t>
            </a:r>
            <a:r>
              <a:rPr lang="en-US" dirty="0"/>
              <a:t>and help the user achieve their first goal </a:t>
            </a:r>
          </a:p>
          <a:p>
            <a:r>
              <a:rPr lang="en-US" dirty="0"/>
              <a:t>User expectation: getting things done, not learning the interface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662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1067</Words>
  <Application>Microsoft Macintosh PowerPoint</Application>
  <PresentationFormat>Widescreen</PresentationFormat>
  <Paragraphs>134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UI Design: Monday Week 3</vt:lpstr>
      <vt:lpstr>Announcements / Course logistics</vt:lpstr>
      <vt:lpstr>Course recap</vt:lpstr>
      <vt:lpstr>Usability</vt:lpstr>
      <vt:lpstr>How do you learn to use a new interface? </vt:lpstr>
      <vt:lpstr>Many cases users learn by doing</vt:lpstr>
      <vt:lpstr>How do you learn to use a new interface? </vt:lpstr>
      <vt:lpstr>In general, users are not there to learn your UI</vt:lpstr>
      <vt:lpstr>What about this? </vt:lpstr>
      <vt:lpstr>What makes these different? </vt:lpstr>
      <vt:lpstr>Learn by doing</vt:lpstr>
      <vt:lpstr>Might learn through a manual </vt:lpstr>
      <vt:lpstr>Let’s complicate this simple picture</vt:lpstr>
      <vt:lpstr>Let’s complicate this simple picture</vt:lpstr>
      <vt:lpstr>Diversity of users might require a couple of learning approaches</vt:lpstr>
      <vt:lpstr>What if learning by doing doesn’t work?</vt:lpstr>
      <vt:lpstr>My example of wanting to learn by doing, but can’t</vt:lpstr>
      <vt:lpstr>Learn by seeking help?</vt:lpstr>
      <vt:lpstr>Learn by seeking help?</vt:lpstr>
      <vt:lpstr>Learn by watching others? </vt:lpstr>
      <vt:lpstr>Lessons for UI Designers</vt:lpstr>
      <vt:lpstr>So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Aurisano, Jillian (aurisajm)</dc:creator>
  <cp:lastModifiedBy>Jillian Aurisano</cp:lastModifiedBy>
  <cp:revision>1</cp:revision>
  <dcterms:created xsi:type="dcterms:W3CDTF">2024-09-09T17:16:24Z</dcterms:created>
  <dcterms:modified xsi:type="dcterms:W3CDTF">2024-09-09T17:32:54Z</dcterms:modified>
</cp:coreProperties>
</file>

<file path=docProps/thumbnail.jpeg>
</file>